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8" r:id="rId1"/>
  </p:sldMasterIdLst>
  <p:notesMasterIdLst>
    <p:notesMasterId r:id="rId44"/>
  </p:notesMasterIdLst>
  <p:sldIdLst>
    <p:sldId id="256" r:id="rId2"/>
    <p:sldId id="304" r:id="rId3"/>
    <p:sldId id="383" r:id="rId4"/>
    <p:sldId id="283" r:id="rId5"/>
    <p:sldId id="299" r:id="rId6"/>
    <p:sldId id="310" r:id="rId7"/>
    <p:sldId id="360" r:id="rId8"/>
    <p:sldId id="262" r:id="rId9"/>
    <p:sldId id="264" r:id="rId10"/>
    <p:sldId id="263" r:id="rId11"/>
    <p:sldId id="330" r:id="rId12"/>
    <p:sldId id="317" r:id="rId13"/>
    <p:sldId id="318" r:id="rId14"/>
    <p:sldId id="331" r:id="rId15"/>
    <p:sldId id="266" r:id="rId16"/>
    <p:sldId id="303" r:id="rId17"/>
    <p:sldId id="267" r:id="rId18"/>
    <p:sldId id="268" r:id="rId19"/>
    <p:sldId id="320" r:id="rId20"/>
    <p:sldId id="321" r:id="rId21"/>
    <p:sldId id="335" r:id="rId22"/>
    <p:sldId id="269" r:id="rId23"/>
    <p:sldId id="309" r:id="rId24"/>
    <p:sldId id="265" r:id="rId25"/>
    <p:sldId id="357" r:id="rId26"/>
    <p:sldId id="358" r:id="rId27"/>
    <p:sldId id="377" r:id="rId28"/>
    <p:sldId id="258" r:id="rId29"/>
    <p:sldId id="259" r:id="rId30"/>
    <p:sldId id="340" r:id="rId31"/>
    <p:sldId id="260" r:id="rId32"/>
    <p:sldId id="261" r:id="rId33"/>
    <p:sldId id="323" r:id="rId34"/>
    <p:sldId id="379" r:id="rId35"/>
    <p:sldId id="378" r:id="rId36"/>
    <p:sldId id="356" r:id="rId37"/>
    <p:sldId id="376" r:id="rId38"/>
    <p:sldId id="380" r:id="rId39"/>
    <p:sldId id="381" r:id="rId40"/>
    <p:sldId id="367" r:id="rId41"/>
    <p:sldId id="368" r:id="rId42"/>
    <p:sldId id="382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40">
          <p15:clr>
            <a:srgbClr val="A4A3A4"/>
          </p15:clr>
        </p15:guide>
        <p15:guide id="2" pos="27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7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496" y="192"/>
      </p:cViewPr>
      <p:guideLst>
        <p:guide orient="horz" pos="2640"/>
        <p:guide pos="27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5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109BBA-FB3F-8346-A023-92C9979F4A0D}" type="datetimeFigureOut">
              <a:rPr lang="en-US"/>
              <a:pPr>
                <a:defRPr/>
              </a:pPr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FC02942-436C-904C-A5A4-6B9ACC2F0C9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141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b="1">
                <a:latin typeface="Calibri" charset="0"/>
              </a:rPr>
              <a:t>What do you get when spending $1 million for a single Cisco router?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\http://www.networkworld.com/community/node/20706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1E8A60-A969-9840-B09C-5D718FA4F6E4}" type="slidenum">
              <a:rPr lang="en-US" sz="1200"/>
              <a:pPr eaLnBrk="1" hangingPunct="1"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683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Micro-arquitetura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ED5DDC-7136-BF42-ACC5-E826CD90379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0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F22A0A-B3DE-CD44-89E0-1C4BFD2BA781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2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A2829B-2B0E-F641-94D5-8145622DDC10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0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563" y="1524000"/>
            <a:ext cx="7974012" cy="17526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70431218-FAAA-9E4B-9310-078D6D69FD3D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A999F0-E082-1547-B905-D1B89C31261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76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C1B75D-C6D9-044A-B603-37BFBE78F33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01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9DD24-E53F-5541-A0BF-F8E3720BD275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9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CDAB84-25C0-D84D-860F-71F0945B79B0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28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EC9D99-4B9F-3D47-AE1B-7B1AF37B9E5E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68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A4B457-C721-D044-B97B-035170F341D4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1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510B79-A691-0743-9859-ADC26421913C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39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33C716-474E-5746-8865-B9A1A1C07314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47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398882-9363-F147-89E1-BF24AD1B8B35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85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fld id="{70431218-FAAA-9E4B-9310-078D6D69FD3D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fld id="{80A999F0-E082-1547-B905-D1B89C31261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22535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308725"/>
            <a:ext cx="1371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 descr="dcc_logo_2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6142038"/>
            <a:ext cx="1547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C80E2D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sco.com/en/US/products/hw/cable/ps2209/index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np.br/institucional/pontos-presenca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aw/ecs_kurose_compnetwork_7/cw/content/interactiveanimations/message-segmentation/index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Redes de Computadores</a:t>
            </a:r>
            <a:br>
              <a:rPr lang="pt-BR" dirty="0">
                <a:latin typeface="Arial" charset="0"/>
                <a:cs typeface="ＭＳ Ｐゴシック" charset="0"/>
              </a:rPr>
            </a:br>
            <a:br>
              <a:rPr lang="pt-BR" dirty="0">
                <a:latin typeface="Arial" charset="0"/>
                <a:cs typeface="ＭＳ Ｐゴシック" charset="0"/>
              </a:rPr>
            </a:br>
            <a:r>
              <a:rPr lang="pt-BR" dirty="0">
                <a:latin typeface="Arial" charset="0"/>
                <a:cs typeface="ＭＳ Ｐゴシック" charset="0"/>
              </a:rPr>
              <a:t>Introdução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234479"/>
            <a:ext cx="6400800" cy="1752600"/>
          </a:xfrm>
        </p:spPr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Daniel Fernandes Macedo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Personal Area Network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256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Alcance limitado a alguns metros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Alguns protocolos: RFID, Bluetooth, ZigBee, WUSB, Infravermelho, ...</a:t>
            </a:r>
          </a:p>
        </p:txBody>
      </p:sp>
      <p:pic>
        <p:nvPicPr>
          <p:cNvPr id="348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505200"/>
            <a:ext cx="66040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4000">
                <a:latin typeface="Arial" charset="0"/>
              </a:rPr>
              <a:t>PAN - Aplicações</a:t>
            </a:r>
          </a:p>
        </p:txBody>
      </p:sp>
      <p:grpSp>
        <p:nvGrpSpPr>
          <p:cNvPr id="35842" name="Group 24"/>
          <p:cNvGrpSpPr>
            <a:grpSpLocks/>
          </p:cNvGrpSpPr>
          <p:nvPr/>
        </p:nvGrpSpPr>
        <p:grpSpPr bwMode="auto">
          <a:xfrm>
            <a:off x="179388" y="1589088"/>
            <a:ext cx="8605837" cy="4648200"/>
            <a:chOff x="-236" y="960"/>
            <a:chExt cx="5421" cy="2928"/>
          </a:xfrm>
        </p:grpSpPr>
        <p:sp>
          <p:nvSpPr>
            <p:cNvPr id="121860" name="Line 4"/>
            <p:cNvSpPr>
              <a:spLocks noChangeShapeType="1"/>
            </p:cNvSpPr>
            <p:nvPr/>
          </p:nvSpPr>
          <p:spPr bwMode="auto">
            <a:xfrm flipV="1">
              <a:off x="3725" y="3224"/>
              <a:ext cx="0" cy="489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1861" name="Text Box 5"/>
            <p:cNvSpPr txBox="1">
              <a:spLocks noChangeArrowheads="1"/>
            </p:cNvSpPr>
            <p:nvPr/>
          </p:nvSpPr>
          <p:spPr bwMode="auto">
            <a:xfrm>
              <a:off x="1441" y="2064"/>
              <a:ext cx="2016" cy="6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US" sz="28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ZigBee</a:t>
              </a:r>
            </a:p>
            <a:p>
              <a:pPr algn="ctr" eaLnBrk="0" hangingPunct="0">
                <a:defRPr/>
              </a:pPr>
              <a:r>
                <a:rPr lang="en-US" b="1" i="1">
                  <a:solidFill>
                    <a:srgbClr val="000000"/>
                  </a:solidFill>
                  <a:latin typeface="Times New Roman" charset="0"/>
                  <a:cs typeface="+mn-cs"/>
                </a:rPr>
                <a:t>Wireless Control that </a:t>
              </a:r>
            </a:p>
            <a:p>
              <a:pPr algn="ctr" eaLnBrk="0" hangingPunct="0">
                <a:defRPr/>
              </a:pPr>
              <a:r>
                <a:rPr lang="en-US" b="1" i="1">
                  <a:solidFill>
                    <a:srgbClr val="000000"/>
                  </a:solidFill>
                  <a:latin typeface="Times New Roman" charset="0"/>
                  <a:cs typeface="+mn-cs"/>
                </a:rPr>
                <a:t>Simply Works</a:t>
              </a:r>
              <a:endParaRPr lang="en-US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121862" name="Oval 6"/>
            <p:cNvSpPr>
              <a:spLocks noChangeArrowheads="1"/>
            </p:cNvSpPr>
            <p:nvPr/>
          </p:nvSpPr>
          <p:spPr bwMode="auto">
            <a:xfrm>
              <a:off x="2641" y="2736"/>
              <a:ext cx="1152" cy="1152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b" anchorCtr="1"/>
            <a:lstStyle/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RESIDENTIAL/</a:t>
              </a:r>
            </a:p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LIGHT COMMERCIAL CONTROL</a:t>
              </a:r>
            </a:p>
          </p:txBody>
        </p:sp>
        <p:pic>
          <p:nvPicPr>
            <p:cNvPr id="35846" name="Picture 7" descr="light-blackonyell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7" b="1224"/>
            <a:stretch>
              <a:fillRect/>
            </a:stretch>
          </p:blipFill>
          <p:spPr bwMode="auto">
            <a:xfrm>
              <a:off x="3073" y="2784"/>
              <a:ext cx="244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4" name="Oval 8"/>
            <p:cNvSpPr>
              <a:spLocks noChangeArrowheads="1"/>
            </p:cNvSpPr>
            <p:nvPr/>
          </p:nvSpPr>
          <p:spPr bwMode="auto">
            <a:xfrm>
              <a:off x="2785" y="960"/>
              <a:ext cx="1152" cy="1152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b" anchorCtr="1"/>
            <a:lstStyle/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CONSUMER ELECTRONICS</a:t>
              </a:r>
            </a:p>
          </p:txBody>
        </p:sp>
        <p:pic>
          <p:nvPicPr>
            <p:cNvPr id="35848" name="Picture 9" descr="tv-blackonpurp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B480AE"/>
                </a:clrFrom>
                <a:clrTo>
                  <a:srgbClr val="B480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9" b="1782"/>
            <a:stretch>
              <a:fillRect/>
            </a:stretch>
          </p:blipFill>
          <p:spPr bwMode="auto">
            <a:xfrm>
              <a:off x="3030" y="1116"/>
              <a:ext cx="662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6" name="Text Box 10"/>
            <p:cNvSpPr txBox="1">
              <a:spLocks noChangeArrowheads="1"/>
            </p:cNvSpPr>
            <p:nvPr/>
          </p:nvSpPr>
          <p:spPr bwMode="auto">
            <a:xfrm>
              <a:off x="3847" y="1104"/>
              <a:ext cx="768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/>
            <a:lstStyle/>
            <a:p>
              <a:pPr eaLnBrk="0" hangingPunct="0">
                <a:defRPr/>
              </a:pPr>
              <a:endParaRPr lang="en-US" sz="9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TV</a:t>
              </a: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VCR</a:t>
              </a: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DVD/CD</a:t>
              </a: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remote</a:t>
              </a:r>
            </a:p>
            <a:p>
              <a:pPr eaLnBrk="0" hangingPunct="0">
                <a:defRPr/>
              </a:pPr>
              <a:endParaRPr lang="en-US" sz="900" b="1">
                <a:solidFill>
                  <a:srgbClr val="FF0066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121867" name="Text Box 11"/>
            <p:cNvSpPr txBox="1">
              <a:spLocks noChangeArrowheads="1"/>
            </p:cNvSpPr>
            <p:nvPr/>
          </p:nvSpPr>
          <p:spPr bwMode="auto">
            <a:xfrm>
              <a:off x="3697" y="2928"/>
              <a:ext cx="1440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/>
            <a:lstStyle/>
            <a:p>
              <a:pPr eaLnBrk="0" hangingPunct="0">
                <a:defRPr/>
              </a:pPr>
              <a:endParaRPr lang="en-US" sz="1000" b="1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eaLnBrk="0" hangingPunct="0"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Times New Roman" charset="0"/>
                  <a:cs typeface="+mn-cs"/>
                </a:rPr>
                <a:t>security</a:t>
              </a:r>
            </a:p>
            <a:p>
              <a:pPr eaLnBrk="0" hangingPunct="0"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Times New Roman" charset="0"/>
                  <a:cs typeface="+mn-cs"/>
                </a:rPr>
                <a:t>HVAC</a:t>
              </a:r>
            </a:p>
            <a:p>
              <a:pPr eaLnBrk="0" hangingPunct="0"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Times New Roman" charset="0"/>
                  <a:cs typeface="+mn-cs"/>
                </a:rPr>
                <a:t>lighting control</a:t>
              </a:r>
            </a:p>
            <a:p>
              <a:pPr eaLnBrk="0" hangingPunct="0">
                <a:defRPr/>
              </a:pPr>
              <a:r>
                <a:rPr lang="en-US" sz="1600" b="1" dirty="0">
                  <a:latin typeface="Times New Roman" charset="0"/>
                  <a:cs typeface="+mn-cs"/>
                </a:rPr>
                <a:t>access control</a:t>
              </a:r>
            </a:p>
            <a:p>
              <a:pPr eaLnBrk="0" hangingPunct="0">
                <a:defRPr/>
              </a:pPr>
              <a:r>
                <a:rPr lang="en-US" sz="1600" b="1" dirty="0">
                  <a:latin typeface="Times New Roman" charset="0"/>
                  <a:cs typeface="+mn-cs"/>
                </a:rPr>
                <a:t>lawn &amp; garden irrigation</a:t>
              </a:r>
            </a:p>
            <a:p>
              <a:pPr eaLnBrk="0" hangingPunct="0">
                <a:defRPr/>
              </a:pPr>
              <a:endParaRPr lang="en-US" sz="1000" b="1" dirty="0">
                <a:solidFill>
                  <a:srgbClr val="FF0066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121868" name="Oval 12"/>
            <p:cNvSpPr>
              <a:spLocks noChangeArrowheads="1"/>
            </p:cNvSpPr>
            <p:nvPr/>
          </p:nvSpPr>
          <p:spPr bwMode="auto">
            <a:xfrm>
              <a:off x="3397" y="1902"/>
              <a:ext cx="1152" cy="1152"/>
            </a:xfrm>
            <a:prstGeom prst="ellipse">
              <a:avLst/>
            </a:prstGeom>
            <a:solidFill>
              <a:srgbClr val="CC33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b" anchorCtr="1"/>
            <a:lstStyle/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PC &amp; PERIPHERALS</a:t>
              </a:r>
            </a:p>
          </p:txBody>
        </p:sp>
        <p:pic>
          <p:nvPicPr>
            <p:cNvPr id="35852" name="Picture 13" descr="pc-blackworang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771E"/>
                </a:clrFrom>
                <a:clrTo>
                  <a:srgbClr val="FD771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30"/>
            <a:stretch>
              <a:fillRect/>
            </a:stretch>
          </p:blipFill>
          <p:spPr bwMode="auto">
            <a:xfrm>
              <a:off x="3717" y="2073"/>
              <a:ext cx="512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70" name="Oval 14"/>
            <p:cNvSpPr>
              <a:spLocks noChangeArrowheads="1"/>
            </p:cNvSpPr>
            <p:nvPr/>
          </p:nvSpPr>
          <p:spPr bwMode="auto">
            <a:xfrm>
              <a:off x="1153" y="2736"/>
              <a:ext cx="1152" cy="1152"/>
            </a:xfrm>
            <a:prstGeom prst="ellipse">
              <a:avLst/>
            </a:prstGeom>
            <a:solidFill>
              <a:srgbClr val="99FF6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/>
            <a:lstStyle/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INDUSTRIAL</a:t>
              </a:r>
            </a:p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CONTROL</a:t>
              </a:r>
            </a:p>
          </p:txBody>
        </p:sp>
        <p:sp>
          <p:nvSpPr>
            <p:cNvPr id="121871" name="Text Box 15"/>
            <p:cNvSpPr txBox="1">
              <a:spLocks noChangeArrowheads="1"/>
            </p:cNvSpPr>
            <p:nvPr/>
          </p:nvSpPr>
          <p:spPr bwMode="auto">
            <a:xfrm>
              <a:off x="385" y="2928"/>
              <a:ext cx="86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 rIns="45720"/>
            <a:lstStyle/>
            <a:p>
              <a:pPr algn="r" eaLnBrk="0" hangingPunct="0">
                <a:defRPr/>
              </a:pPr>
              <a:endParaRPr lang="en-US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asset mgt</a:t>
              </a: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process control</a:t>
              </a: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environmental</a:t>
              </a: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energy mgt</a:t>
              </a:r>
            </a:p>
            <a:p>
              <a:pPr algn="r" eaLnBrk="0" hangingPunct="0">
                <a:defRPr/>
              </a:pPr>
              <a:endParaRPr lang="en-US" sz="8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121872" name="Oval 16"/>
            <p:cNvSpPr>
              <a:spLocks noChangeArrowheads="1"/>
            </p:cNvSpPr>
            <p:nvPr/>
          </p:nvSpPr>
          <p:spPr bwMode="auto">
            <a:xfrm>
              <a:off x="385" y="1920"/>
              <a:ext cx="1152" cy="1152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b" anchorCtr="1"/>
            <a:lstStyle/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PERSONAL HEALTH CARE</a:t>
              </a:r>
            </a:p>
          </p:txBody>
        </p:sp>
        <p:pic>
          <p:nvPicPr>
            <p:cNvPr id="35856" name="Picture 17" descr="man-blackonblu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727EE0"/>
                </a:clrFrom>
                <a:clrTo>
                  <a:srgbClr val="727E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6" b="1704"/>
            <a:stretch>
              <a:fillRect/>
            </a:stretch>
          </p:blipFill>
          <p:spPr bwMode="auto">
            <a:xfrm>
              <a:off x="780" y="2016"/>
              <a:ext cx="362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74" name="Oval 18"/>
            <p:cNvSpPr>
              <a:spLocks noChangeArrowheads="1"/>
            </p:cNvSpPr>
            <p:nvPr/>
          </p:nvSpPr>
          <p:spPr bwMode="auto">
            <a:xfrm>
              <a:off x="961" y="960"/>
              <a:ext cx="1152" cy="115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b" anchorCtr="1"/>
            <a:lstStyle/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BUILDING </a:t>
              </a:r>
            </a:p>
            <a:p>
              <a:pPr algn="ctr" eaLnBrk="0" hangingPunct="0">
                <a:defRPr/>
              </a:pPr>
              <a:r>
                <a:rPr lang="en-US" sz="1300" b="1">
                  <a:solidFill>
                    <a:schemeClr val="bg1"/>
                  </a:solidFill>
                  <a:latin typeface="Times New Roman" charset="0"/>
                  <a:cs typeface="+mn-cs"/>
                </a:rPr>
                <a:t>AUTOMATION</a:t>
              </a:r>
            </a:p>
          </p:txBody>
        </p:sp>
        <p:pic>
          <p:nvPicPr>
            <p:cNvPr id="35858" name="Picture 19" descr="work-blackongreen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C2D50A"/>
                </a:clrFrom>
                <a:clrTo>
                  <a:srgbClr val="C2D50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" y="1139"/>
              <a:ext cx="418" cy="41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76" name="Text Box 20"/>
            <p:cNvSpPr txBox="1">
              <a:spLocks noChangeArrowheads="1"/>
            </p:cNvSpPr>
            <p:nvPr/>
          </p:nvSpPr>
          <p:spPr bwMode="auto">
            <a:xfrm>
              <a:off x="4417" y="2112"/>
              <a:ext cx="768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45720"/>
            <a:lstStyle/>
            <a:p>
              <a:pPr eaLnBrk="0" hangingPunct="0">
                <a:defRPr/>
              </a:pPr>
              <a:endParaRPr lang="en-US" sz="16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mouse</a:t>
              </a: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keyboard</a:t>
              </a:r>
            </a:p>
            <a:p>
              <a:pPr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joystick</a:t>
              </a:r>
            </a:p>
          </p:txBody>
        </p:sp>
        <p:graphicFrame>
          <p:nvGraphicFramePr>
            <p:cNvPr id="35860" name="Object 21"/>
            <p:cNvGraphicFramePr>
              <a:graphicFrameLocks noChangeAspect="1"/>
            </p:cNvGraphicFramePr>
            <p:nvPr/>
          </p:nvGraphicFramePr>
          <p:xfrm>
            <a:off x="1441" y="2935"/>
            <a:ext cx="48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9" name="Image" r:id="rId8" imgW="851094" imgH="838391" progId="Photoshop.Image.5">
                    <p:embed/>
                  </p:oleObj>
                </mc:Choice>
                <mc:Fallback>
                  <p:oleObj name="Image" r:id="rId8" imgW="851094" imgH="838391" progId="Photoshop.Image.5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1" y="2935"/>
                          <a:ext cx="480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78" name="Text Box 22"/>
            <p:cNvSpPr txBox="1">
              <a:spLocks noChangeArrowheads="1"/>
            </p:cNvSpPr>
            <p:nvPr/>
          </p:nvSpPr>
          <p:spPr bwMode="auto">
            <a:xfrm>
              <a:off x="-140" y="1026"/>
              <a:ext cx="129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45720">
              <a:spAutoFit/>
            </a:bodyPr>
            <a:lstStyle/>
            <a:p>
              <a:pPr algn="r" eaLnBrk="0" hangingPunct="0">
                <a:defRPr/>
              </a:pPr>
              <a:r>
                <a:rPr lang="en-US" sz="1600" b="1">
                  <a:latin typeface="Times New Roman" charset="0"/>
                  <a:cs typeface="+mn-cs"/>
                </a:rPr>
                <a:t>security</a:t>
              </a:r>
              <a:endParaRPr lang="en-US" sz="700" b="1">
                <a:latin typeface="Times New Roman" charset="0"/>
                <a:cs typeface="+mn-cs"/>
              </a:endParaRP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HVAC</a:t>
              </a: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AMR</a:t>
              </a:r>
            </a:p>
            <a:p>
              <a:pPr algn="r" eaLnBrk="0" hangingPunct="0">
                <a:defRPr/>
              </a:pPr>
              <a:r>
                <a:rPr lang="en-US" sz="1600" b="1">
                  <a:latin typeface="Times New Roman" charset="0"/>
                  <a:cs typeface="+mn-cs"/>
                </a:rPr>
                <a:t>lighting control</a:t>
              </a:r>
              <a:endParaRPr lang="en-US" sz="16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algn="r" eaLnBrk="0" hangingPunct="0">
                <a:defRPr/>
              </a:pPr>
              <a:r>
                <a:rPr lang="en-US" sz="1600" b="1">
                  <a:latin typeface="Times New Roman" charset="0"/>
                  <a:cs typeface="+mn-cs"/>
                </a:rPr>
                <a:t>access</a:t>
              </a:r>
              <a:r>
                <a:rPr lang="en-US" sz="1600" b="1" i="1">
                  <a:solidFill>
                    <a:srgbClr val="FF0000"/>
                  </a:solidFill>
                  <a:latin typeface="Times New Roman" charset="0"/>
                  <a:cs typeface="+mn-cs"/>
                </a:rPr>
                <a:t> </a:t>
              </a:r>
              <a:r>
                <a:rPr lang="en-US" sz="1600" b="1">
                  <a:latin typeface="Times New Roman" charset="0"/>
                  <a:cs typeface="+mn-cs"/>
                </a:rPr>
                <a:t>control</a:t>
              </a:r>
              <a:endParaRPr lang="en-US" sz="1600" b="1">
                <a:solidFill>
                  <a:srgbClr val="FF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121879" name="Text Box 23"/>
            <p:cNvSpPr txBox="1">
              <a:spLocks noChangeArrowheads="1"/>
            </p:cNvSpPr>
            <p:nvPr/>
          </p:nvSpPr>
          <p:spPr bwMode="auto">
            <a:xfrm>
              <a:off x="-236" y="1914"/>
              <a:ext cx="816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45720">
              <a:spAutoFit/>
            </a:bodyPr>
            <a:lstStyle/>
            <a:p>
              <a:pPr algn="r" eaLnBrk="0" hangingPunct="0">
                <a:defRPr/>
              </a:pPr>
              <a:endParaRPr lang="en-US" sz="16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patient monitoring</a:t>
              </a:r>
            </a:p>
            <a:p>
              <a:pPr algn="r" eaLnBrk="0" hangingPunct="0">
                <a:defRPr/>
              </a:pPr>
              <a:endParaRPr lang="en-US" sz="16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  <a:p>
              <a:pPr algn="r" eaLnBrk="0" hangingPunct="0">
                <a:defRPr/>
              </a:pPr>
              <a:r>
                <a:rPr lang="en-US" sz="1600" b="1">
                  <a:solidFill>
                    <a:srgbClr val="000000"/>
                  </a:solidFill>
                  <a:latin typeface="Times New Roman" charset="0"/>
                  <a:cs typeface="+mn-cs"/>
                </a:rPr>
                <a:t>fitness monitoring</a:t>
              </a:r>
            </a:p>
            <a:p>
              <a:pPr algn="r" eaLnBrk="0" hangingPunct="0">
                <a:defRPr/>
              </a:pPr>
              <a:endParaRPr lang="en-US" sz="1600" b="1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PAN - Aplicações</a:t>
            </a:r>
          </a:p>
        </p:txBody>
      </p:sp>
      <p:pic>
        <p:nvPicPr>
          <p:cNvPr id="3686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8950"/>
            <a:ext cx="44577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97063"/>
            <a:ext cx="3759200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PAN - Aplicações</a:t>
            </a:r>
          </a:p>
        </p:txBody>
      </p:sp>
      <p:pic>
        <p:nvPicPr>
          <p:cNvPr id="3789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88" y="1339850"/>
            <a:ext cx="464978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1511300"/>
            <a:ext cx="25019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4237038"/>
            <a:ext cx="329565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4770438"/>
            <a:ext cx="2882900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PAN – Redes de sensores e atuadores</a:t>
            </a:r>
          </a:p>
        </p:txBody>
      </p:sp>
      <p:pic>
        <p:nvPicPr>
          <p:cNvPr id="3891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9" r="-11909"/>
          <a:stretch>
            <a:fillRect/>
          </a:stretch>
        </p:blipFill>
        <p:spPr>
          <a:xfrm>
            <a:off x="0" y="1595438"/>
            <a:ext cx="9170988" cy="521176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Local Area Network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55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Utilizada para interligar os computadores de uma sala, de um prédio, companhia, casa....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Padrões: Ethernet, WiFi, HomePLUG, ...</a:t>
            </a:r>
          </a:p>
        </p:txBody>
      </p:sp>
      <p:pic>
        <p:nvPicPr>
          <p:cNvPr id="399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410051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4076700"/>
            <a:ext cx="513715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4000">
                <a:latin typeface="Arial" charset="0"/>
                <a:cs typeface="ＭＳ Ｐゴシック" charset="0"/>
              </a:rPr>
              <a:t>Wireless Local Area Network (WLAN)</a:t>
            </a:r>
          </a:p>
        </p:txBody>
      </p:sp>
      <p:pic>
        <p:nvPicPr>
          <p:cNvPr id="4096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2265363"/>
            <a:ext cx="4159250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2008188"/>
            <a:ext cx="4310062" cy="484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Metropolitan Area network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Alcance maior: kilometros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Last mile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Tecnologias: 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WiMax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LTE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Telefonia celular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MPLS, GMPLS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...</a:t>
            </a:r>
          </a:p>
          <a:p>
            <a:pPr eaLnBrk="1" hangingPunct="1">
              <a:buFontTx/>
              <a:buNone/>
            </a:pPr>
            <a:endParaRPr lang="pt-BR">
              <a:latin typeface="Arial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Wide Area Network</a:t>
            </a:r>
          </a:p>
        </p:txBody>
      </p:sp>
      <p:pic>
        <p:nvPicPr>
          <p:cNvPr id="4301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848100"/>
            <a:ext cx="40640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47900"/>
          </a:xfrm>
        </p:spPr>
        <p:txBody>
          <a:bodyPr/>
          <a:lstStyle/>
          <a:p>
            <a:pPr eaLnBrk="1" hangingPunct="1"/>
            <a:r>
              <a:rPr lang="pt-BR" sz="2800" dirty="0">
                <a:latin typeface="Arial" charset="0"/>
                <a:cs typeface="ＭＳ Ｐゴシック" charset="0"/>
              </a:rPr>
              <a:t>Interligação de grandes distâncias</a:t>
            </a:r>
          </a:p>
          <a:p>
            <a:pPr eaLnBrk="1" hangingPunct="1"/>
            <a:r>
              <a:rPr lang="pt-BR" sz="2800" dirty="0" err="1">
                <a:latin typeface="Arial" charset="0"/>
                <a:cs typeface="ＭＳ Ｐゴシック" charset="0"/>
              </a:rPr>
              <a:t>ASs</a:t>
            </a:r>
            <a:endParaRPr lang="pt-BR" sz="2800" dirty="0">
              <a:latin typeface="Arial" charset="0"/>
              <a:cs typeface="ＭＳ Ｐゴシック" charset="0"/>
            </a:endParaRPr>
          </a:p>
          <a:p>
            <a:pPr lvl="1" eaLnBrk="1" hangingPunct="1"/>
            <a:r>
              <a:rPr lang="pt-BR" dirty="0">
                <a:latin typeface="Arial" charset="0"/>
                <a:cs typeface="ＭＳ Ｐゴシック" charset="0"/>
              </a:rPr>
              <a:t>Roteador de 1mi USD: Cisco UBR1000 </a:t>
            </a:r>
            <a:r>
              <a:rPr lang="pt-BR" dirty="0" err="1">
                <a:latin typeface="Arial" charset="0"/>
                <a:cs typeface="ＭＳ Ｐゴシック" charset="0"/>
              </a:rPr>
              <a:t>series</a:t>
            </a:r>
            <a:r>
              <a:rPr lang="pt-BR" dirty="0" err="1">
                <a:latin typeface="Arial" charset="0"/>
                <a:cs typeface="ＭＳ Ｐゴシック" charset="0"/>
                <a:hlinkClick r:id="rId4"/>
              </a:rPr>
              <a:t>http</a:t>
            </a:r>
            <a:r>
              <a:rPr lang="pt-BR" dirty="0">
                <a:latin typeface="Arial" charset="0"/>
                <a:cs typeface="ＭＳ Ｐゴシック" charset="0"/>
                <a:hlinkClick r:id="rId4"/>
              </a:rPr>
              <a:t>://www.cisco.com/en/US/products/hw/cable/ps2209/index.html</a:t>
            </a:r>
            <a:r>
              <a:rPr lang="pt-BR" dirty="0">
                <a:latin typeface="Arial" charset="0"/>
                <a:cs typeface="ＭＳ Ｐゴシック" charset="0"/>
              </a:rPr>
              <a:t> (preço em 2007)</a:t>
            </a:r>
          </a:p>
          <a:p>
            <a:pPr lvl="1" eaLnBrk="1" hangingPunct="1"/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/>
            <a:r>
              <a:rPr lang="pt-BR" sz="2800" dirty="0">
                <a:latin typeface="Arial" charset="0"/>
                <a:cs typeface="ＭＳ Ｐゴシック" charset="0"/>
              </a:rPr>
              <a:t>Fibra óptica</a:t>
            </a:r>
          </a:p>
          <a:p>
            <a:pPr eaLnBrk="1" hangingPunct="1"/>
            <a:r>
              <a:rPr lang="pt-BR" sz="2800" dirty="0">
                <a:latin typeface="Arial" charset="0"/>
                <a:cs typeface="ＭＳ Ｐゴシック" charset="0"/>
              </a:rPr>
              <a:t>Satélites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Internet</a:t>
            </a:r>
          </a:p>
        </p:txBody>
      </p:sp>
      <p:sp>
        <p:nvSpPr>
          <p:cNvPr id="45058" name="Content Placeholder 3"/>
          <p:cNvSpPr>
            <a:spLocks noGrp="1"/>
          </p:cNvSpPr>
          <p:nvPr>
            <p:ph idx="1"/>
          </p:nvPr>
        </p:nvSpPr>
        <p:spPr>
          <a:xfrm>
            <a:off x="457200" y="1210947"/>
            <a:ext cx="8229600" cy="860425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Internet = entre redes = interconexão de redes</a:t>
            </a: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2190750"/>
            <a:ext cx="85820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Protocolo</a:t>
            </a:r>
          </a:p>
        </p:txBody>
      </p:sp>
      <p:sp>
        <p:nvSpPr>
          <p:cNvPr id="6758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Conjunto de regras sobre o modo de como se dará a comunicação entre as partes envolvidas.</a:t>
            </a:r>
          </a:p>
        </p:txBody>
      </p:sp>
      <p:graphicFrame>
        <p:nvGraphicFramePr>
          <p:cNvPr id="67587" name="Object 2"/>
          <p:cNvGraphicFramePr>
            <a:graphicFrameLocks noChangeAspect="1"/>
          </p:cNvGraphicFramePr>
          <p:nvPr/>
        </p:nvGraphicFramePr>
        <p:xfrm>
          <a:off x="1350819" y="3193478"/>
          <a:ext cx="6509183" cy="315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" name="Bitmap Image" r:id="rId3" imgW="6163535" imgH="2876190" progId="Paint.Picture">
                  <p:embed/>
                </p:oleObj>
              </mc:Choice>
              <mc:Fallback>
                <p:oleObj name="Bitmap Image" r:id="rId3" imgW="6163535" imgH="2876190" progId="Paint.Picture">
                  <p:embed/>
                  <p:pic>
                    <p:nvPicPr>
                      <p:cNvPr id="675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819" y="3193478"/>
                        <a:ext cx="6509183" cy="3151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gradFill rotWithShape="1">
                              <a:gsLst>
                                <a:gs pos="0">
                                  <a:schemeClr val="tx1"/>
                                </a:gs>
                                <a:gs pos="100000">
                                  <a:srgbClr val="DDDDDD">
                                    <a:alpha val="39998"/>
                                  </a:srgbClr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350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Cabos </a:t>
            </a:r>
            <a:r>
              <a:rPr lang="en-US" dirty="0" err="1">
                <a:latin typeface="Arial" charset="0"/>
              </a:rPr>
              <a:t>submarinos</a:t>
            </a:r>
            <a:endParaRPr lang="en-US" dirty="0">
              <a:latin typeface="Arial" charset="0"/>
            </a:endParaRPr>
          </a:p>
        </p:txBody>
      </p:sp>
      <p:pic>
        <p:nvPicPr>
          <p:cNvPr id="46082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3334"/>
          <a:stretch>
            <a:fillRect/>
          </a:stretch>
        </p:blipFill>
        <p:spPr>
          <a:xfrm>
            <a:off x="0" y="1460500"/>
            <a:ext cx="9123363" cy="518477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61" y="900729"/>
            <a:ext cx="15748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Cabos </a:t>
            </a:r>
            <a:r>
              <a:rPr lang="en-US" dirty="0" err="1">
                <a:latin typeface="Arial" charset="0"/>
              </a:rPr>
              <a:t>submarinos</a:t>
            </a:r>
            <a:endParaRPr lang="en-US" dirty="0">
              <a:latin typeface="Arial" charset="0"/>
            </a:endParaRP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http://</a:t>
            </a:r>
            <a:r>
              <a:rPr lang="en-US" dirty="0" err="1">
                <a:latin typeface="Arial" charset="0"/>
              </a:rPr>
              <a:t>www.submarinecablemap.com</a:t>
            </a:r>
            <a:r>
              <a:rPr lang="en-US" dirty="0">
                <a:latin typeface="Arial" charset="0"/>
              </a:rPr>
              <a:t>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Space Area Network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812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Interligação de planetas, sondas, satélites</a:t>
            </a: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Atraso muito alto: segundos, minutos, horas</a:t>
            </a: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Comunicação programada</a:t>
            </a:r>
          </a:p>
        </p:txBody>
      </p:sp>
      <p:pic>
        <p:nvPicPr>
          <p:cNvPr id="471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3429000"/>
            <a:ext cx="62722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2074578" cy="20745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Space Area Network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</a:rPr>
              <a:t>Exemplo</a:t>
            </a:r>
            <a:r>
              <a:rPr lang="en-US" dirty="0">
                <a:latin typeface="Arial" charset="0"/>
              </a:rPr>
              <a:t>: </a:t>
            </a:r>
            <a:r>
              <a:rPr lang="en-US" dirty="0" err="1">
                <a:latin typeface="Arial" charset="0"/>
              </a:rPr>
              <a:t>atraso</a:t>
            </a:r>
            <a:r>
              <a:rPr lang="en-US" dirty="0">
                <a:latin typeface="Arial" charset="0"/>
              </a:rPr>
              <a:t> para </a:t>
            </a:r>
            <a:r>
              <a:rPr lang="en-US" dirty="0" err="1">
                <a:latin typeface="Arial" charset="0"/>
              </a:rPr>
              <a:t>comunicação</a:t>
            </a:r>
            <a:r>
              <a:rPr lang="en-US" dirty="0">
                <a:latin typeface="Arial" charset="0"/>
              </a:rPr>
              <a:t> com a Voyager 1</a:t>
            </a: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Distância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do sol: approx. 21.9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bilhões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de km (Agosto73 2019)</a:t>
            </a: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Velocidade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da luz: 3x10</a:t>
            </a:r>
            <a:r>
              <a:rPr lang="en-US" baseline="30000" dirty="0">
                <a:latin typeface="Arial" charset="0"/>
                <a:ea typeface="DejaVu Sans" charset="0"/>
                <a:cs typeface="DejaVu Sans" charset="0"/>
              </a:rPr>
              <a:t>8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m/s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 err="1">
                <a:latin typeface="Arial" charset="0"/>
              </a:rPr>
              <a:t>Atraso</a:t>
            </a:r>
            <a:r>
              <a:rPr lang="en-US" dirty="0">
                <a:latin typeface="Arial" charset="0"/>
              </a:rPr>
              <a:t> de </a:t>
            </a:r>
            <a:r>
              <a:rPr lang="en-US" dirty="0" err="1">
                <a:latin typeface="Arial" charset="0"/>
              </a:rPr>
              <a:t>propagação</a:t>
            </a:r>
            <a:r>
              <a:rPr lang="en-US" dirty="0">
                <a:latin typeface="Arial" charset="0"/>
              </a:rPr>
              <a:t> sol – Voyager 1: 20 horas </a:t>
            </a:r>
            <a:r>
              <a:rPr lang="en-US" dirty="0" err="1">
                <a:latin typeface="Arial" charset="0"/>
              </a:rPr>
              <a:t>aproximadamente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ea typeface="+mj-ea"/>
              </a:rPr>
              <a:t>Classificação por tamanho - Tecnologias</a:t>
            </a:r>
          </a:p>
        </p:txBody>
      </p:sp>
      <p:pic>
        <p:nvPicPr>
          <p:cNvPr id="4915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935163"/>
            <a:ext cx="59309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ea typeface="+mj-ea"/>
              </a:rPr>
              <a:t>Classificações por tipo de transmissão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Quantidade de receptores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Broadcast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Multicast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Unicast</a:t>
            </a:r>
          </a:p>
          <a:p>
            <a:pPr lvl="1" eaLnBrk="1" hangingPunct="1"/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Classifique...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Alerta de tsunami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Nova lista de redes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Ligação para a sua namorada(o)</a:t>
            </a:r>
          </a:p>
          <a:p>
            <a:pPr lvl="1" eaLnBrk="1" hangingPunct="1"/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06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</a:rPr>
              <a:t>Classificação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por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quantidade</a:t>
            </a:r>
            <a:r>
              <a:rPr lang="en-US" dirty="0">
                <a:latin typeface="Arial" charset="0"/>
              </a:rPr>
              <a:t> de enlaces entre </a:t>
            </a:r>
            <a:r>
              <a:rPr lang="en-US" dirty="0" err="1">
                <a:latin typeface="Arial" charset="0"/>
              </a:rPr>
              <a:t>fonte</a:t>
            </a:r>
            <a:r>
              <a:rPr lang="en-US" dirty="0">
                <a:latin typeface="Arial" charset="0"/>
              </a:rPr>
              <a:t> e </a:t>
            </a:r>
            <a:r>
              <a:rPr lang="en-US" dirty="0" err="1">
                <a:latin typeface="Arial" charset="0"/>
              </a:rPr>
              <a:t>destino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Característica do caminho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Fim-a-fim (normalmente vários saltos)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Ponto-a-ponto (único enlace percorrido)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Classifique</a:t>
            </a:r>
            <a:r>
              <a:rPr lang="en-US" dirty="0"/>
              <a:t>…</a:t>
            </a:r>
          </a:p>
          <a:p>
            <a:pPr lvl="1">
              <a:defRPr/>
            </a:pP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Brasil</a:t>
            </a:r>
            <a:r>
              <a:rPr lang="en-US" dirty="0"/>
              <a:t>-China</a:t>
            </a:r>
          </a:p>
          <a:p>
            <a:pPr lvl="1">
              <a:defRPr/>
            </a:pPr>
            <a:r>
              <a:rPr lang="en-US" dirty="0" err="1"/>
              <a:t>Comunicação</a:t>
            </a:r>
            <a:r>
              <a:rPr lang="en-US" dirty="0"/>
              <a:t> Walkie-talkie</a:t>
            </a:r>
          </a:p>
          <a:p>
            <a:pPr lvl="1">
              <a:defRPr/>
            </a:pP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rádio</a:t>
            </a:r>
            <a:r>
              <a:rPr lang="en-US" dirty="0"/>
              <a:t> </a:t>
            </a:r>
            <a:r>
              <a:rPr lang="en-US" dirty="0" err="1"/>
              <a:t>amador</a:t>
            </a:r>
            <a:endParaRPr lang="en-US" dirty="0"/>
          </a:p>
          <a:p>
            <a:pPr lvl="1">
              <a:defRPr/>
            </a:pPr>
            <a:r>
              <a:rPr lang="en-US" dirty="0" err="1"/>
              <a:t>Repasse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carta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correios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9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C927FE3-16AB-B44B-88D8-F3780F4DB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Internet – estrutura e evolução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17460AB-6E1C-FD45-AADB-2D8F70EC09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8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Histórico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065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Terminais de mainframes</a:t>
            </a:r>
          </a:p>
        </p:txBody>
      </p:sp>
      <p:pic>
        <p:nvPicPr>
          <p:cNvPr id="174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2620963"/>
            <a:ext cx="5613400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12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Histórico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241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Ligação de computadores de uma sala/campus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SUN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Comunicação sem fio – ALOHA</a:t>
            </a: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3756025"/>
            <a:ext cx="4721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74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024C6-A4A6-7842-8B25-DD40EDCA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TCP – máquina de estados</a:t>
            </a:r>
          </a:p>
        </p:txBody>
      </p:sp>
      <p:pic>
        <p:nvPicPr>
          <p:cNvPr id="4" name="Picture 6" descr="6-33">
            <a:extLst>
              <a:ext uri="{FF2B5EF4-FFF2-40B4-BE49-F238E27FC236}">
                <a16:creationId xmlns:a16="http://schemas.microsoft.com/office/drawing/2014/main" id="{ADD364D7-7050-8C4E-9290-26C038DBF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97" y="1444768"/>
            <a:ext cx="5040313" cy="5341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6DD3D59-19EC-1247-8953-985C78E72D4A}"/>
              </a:ext>
            </a:extLst>
          </p:cNvPr>
          <p:cNvSpPr txBox="1"/>
          <p:nvPr/>
        </p:nvSpPr>
        <p:spPr>
          <a:xfrm>
            <a:off x="308907" y="2151081"/>
            <a:ext cx="2757523" cy="2585323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err="1"/>
              <a:t>Legenda</a:t>
            </a:r>
            <a:r>
              <a:rPr lang="en-US" u="sng" dirty="0"/>
              <a:t>:</a:t>
            </a:r>
          </a:p>
          <a:p>
            <a:endParaRPr lang="en-US" dirty="0"/>
          </a:p>
          <a:p>
            <a:r>
              <a:rPr lang="en-US" dirty="0" err="1"/>
              <a:t>Evento</a:t>
            </a:r>
            <a:r>
              <a:rPr lang="en-US" dirty="0"/>
              <a:t>/</a:t>
            </a:r>
            <a:r>
              <a:rPr lang="en-US" dirty="0" err="1"/>
              <a:t>ação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Linha</a:t>
            </a:r>
            <a:r>
              <a:rPr lang="en-US" dirty="0"/>
              <a:t> + forte </a:t>
            </a:r>
            <a:r>
              <a:rPr lang="en-US" dirty="0" err="1"/>
              <a:t>sólida</a:t>
            </a:r>
            <a:r>
              <a:rPr lang="en-US" dirty="0"/>
              <a:t>: </a:t>
            </a:r>
            <a:r>
              <a:rPr lang="en-US" dirty="0" err="1"/>
              <a:t>fluxo</a:t>
            </a:r>
            <a:endParaRPr lang="en-US" dirty="0"/>
          </a:p>
          <a:p>
            <a:r>
              <a:rPr lang="en-US" dirty="0"/>
              <a:t>normal do </a:t>
            </a:r>
            <a:r>
              <a:rPr lang="en-US" dirty="0" err="1"/>
              <a:t>cliente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Linha</a:t>
            </a:r>
            <a:r>
              <a:rPr lang="en-US" dirty="0"/>
              <a:t> + forte </a:t>
            </a:r>
            <a:r>
              <a:rPr lang="en-US" dirty="0" err="1"/>
              <a:t>pontilhada</a:t>
            </a:r>
            <a:r>
              <a:rPr lang="en-US" dirty="0"/>
              <a:t>:</a:t>
            </a:r>
          </a:p>
          <a:p>
            <a:r>
              <a:rPr lang="en-US" dirty="0" err="1"/>
              <a:t>Fluxo</a:t>
            </a:r>
            <a:r>
              <a:rPr lang="en-US" dirty="0"/>
              <a:t> normal do </a:t>
            </a:r>
            <a:r>
              <a:rPr lang="en-US" dirty="0" err="1"/>
              <a:t>servidor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1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Histórico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ARPANet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42" y="2514086"/>
            <a:ext cx="6846213" cy="41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6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Histórico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017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ARPANET</a:t>
            </a: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01900"/>
            <a:ext cx="57150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945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Histórico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271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Internet</a:t>
            </a: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2036763"/>
            <a:ext cx="61341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617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</a:rPr>
              <a:t>Hoje</a:t>
            </a:r>
            <a:r>
              <a:rPr lang="en-US" dirty="0">
                <a:latin typeface="Arial" charset="0"/>
              </a:rPr>
              <a:t>: Internet das </a:t>
            </a:r>
            <a:r>
              <a:rPr lang="en-US" dirty="0" err="1">
                <a:latin typeface="Arial" charset="0"/>
              </a:rPr>
              <a:t>Coisas</a:t>
            </a:r>
            <a:endParaRPr lang="en-US" dirty="0">
              <a:latin typeface="Arial" charset="0"/>
            </a:endParaRPr>
          </a:p>
        </p:txBody>
      </p:sp>
      <p:pic>
        <p:nvPicPr>
          <p:cNvPr id="2969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388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0419C-11EF-C24B-BA82-DBCF75B6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estrutura da Internet</a:t>
            </a:r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B7F40016-CEE3-EF4B-A869-010C3178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422400"/>
            <a:ext cx="6427082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2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DCB1C-F4CE-A047-9621-F894A745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estrutura da Internet</a:t>
            </a: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959B1136-A48C-B24F-BF03-76145CD7B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9" y="1447800"/>
            <a:ext cx="780420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8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57200" y="279584"/>
            <a:ext cx="8229600" cy="1143000"/>
          </a:xfrm>
        </p:spPr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Internet acadêmica no Brasil</a:t>
            </a:r>
            <a:br>
              <a:rPr lang="pt-BR" dirty="0">
                <a:latin typeface="Arial" charset="0"/>
                <a:cs typeface="ＭＳ Ｐゴシック" charset="0"/>
              </a:rPr>
            </a:br>
            <a:r>
              <a:rPr lang="pt-BR" dirty="0">
                <a:latin typeface="Arial" charset="0"/>
                <a:cs typeface="ＭＳ Ｐゴシック" charset="0"/>
              </a:rPr>
              <a:t>Rede Ipê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1A00ED-9B91-8543-BA0C-8DA527A78802}"/>
              </a:ext>
            </a:extLst>
          </p:cNvPr>
          <p:cNvSpPr/>
          <p:nvPr/>
        </p:nvSpPr>
        <p:spPr>
          <a:xfrm>
            <a:off x="169817" y="2062663"/>
            <a:ext cx="89741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Operada pela RNP, a rede Ipê é uma infraestrutura de rede Internet dedicada à comunidade brasileira de ensino superior e pesquisa, que interconecta universidades e seus hospitais, institutos de pesquisa e instituições culturais.</a:t>
            </a:r>
          </a:p>
          <a:p>
            <a:r>
              <a:rPr lang="pt-BR" dirty="0"/>
              <a:t>Inaugurada em 2005, como evolução da rede inicialmente implantada em 1992, foi a primeira rede óptica nacional acadêmica a entrar em operação na América Latina. Seu </a:t>
            </a:r>
            <a:r>
              <a:rPr lang="pt-BR" dirty="0" err="1"/>
              <a:t>backbone</a:t>
            </a:r>
            <a:r>
              <a:rPr lang="pt-BR" dirty="0"/>
              <a:t> é projetado para garantir não só a velocidade necessária ao tráfego de internet de aplicações básicas (navegação web, correio eletrônico e transferência de arquivos), mas também ao tráfego de serviços, aplicações avançadas e projetos científicos, e à experimentação de novas tecnologias, serviços e aplicações.</a:t>
            </a:r>
          </a:p>
          <a:p>
            <a:r>
              <a:rPr lang="pt-BR" dirty="0"/>
              <a:t>A infraestrutura da rede Ipê engloba 27 </a:t>
            </a:r>
            <a:r>
              <a:rPr lang="pt-BR" dirty="0">
                <a:hlinkClick r:id="rId2" tooltip="Pontos de Presença"/>
              </a:rPr>
              <a:t>Pontos de Presença (PoPs)</a:t>
            </a:r>
            <a:r>
              <a:rPr lang="pt-BR" dirty="0"/>
              <a:t>, além de ramificações para atender </a:t>
            </a:r>
            <a:r>
              <a:rPr lang="pt-BR" b="1" dirty="0"/>
              <a:t>1522</a:t>
            </a:r>
            <a:r>
              <a:rPr lang="pt-BR" dirty="0"/>
              <a:t> campi e unidades de instituições de ensino, pesquisa e saúde em todo o país, beneficiando mais de </a:t>
            </a:r>
            <a:r>
              <a:rPr lang="pt-BR" b="1" dirty="0"/>
              <a:t>3,5 milhões de usuários.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030815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bone outubro 2018">
            <a:extLst>
              <a:ext uri="{FF2B5EF4-FFF2-40B4-BE49-F238E27FC236}">
                <a16:creationId xmlns:a16="http://schemas.microsoft.com/office/drawing/2014/main" id="{5B433F28-550F-5A49-82C0-D219F24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2" y="117566"/>
            <a:ext cx="6878675" cy="6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945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52773-1891-0845-8F7C-F6FB9EBE4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Comutação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F4FE95E-D189-8A44-8275-F3B5F864D0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264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Comutação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Uso do meio para múltiplas transmissões</a:t>
            </a:r>
          </a:p>
          <a:p>
            <a:pPr lvl="1" eaLnBrk="1" hangingPunct="1"/>
            <a:r>
              <a:rPr lang="pt-BR" dirty="0">
                <a:latin typeface="Arial" charset="0"/>
                <a:cs typeface="ＭＳ Ｐゴシック" charset="0"/>
              </a:rPr>
              <a:t>Um canal compartilhado (frequência, comprimento de onda, slot de tempo)</a:t>
            </a:r>
          </a:p>
          <a:p>
            <a:pPr lvl="1" eaLnBrk="1" hangingPunct="1"/>
            <a:r>
              <a:rPr lang="pt-BR" dirty="0">
                <a:latin typeface="Arial" charset="0"/>
                <a:cs typeface="ＭＳ Ｐゴシック" charset="0"/>
              </a:rPr>
              <a:t>Lida com a passagem de múltiplas comunicações no mesmo canal</a:t>
            </a:r>
          </a:p>
          <a:p>
            <a:pPr lvl="1" eaLnBrk="1" hangingPunct="1"/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Define a granularidade da comutação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Comutação por circuito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Comutação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pt-BR" dirty="0" err="1">
                <a:latin typeface="Arial" charset="0"/>
                <a:ea typeface="ＭＳ Ｐゴシック" charset="0"/>
                <a:cs typeface="ＭＳ Ｐゴシック" charset="0"/>
              </a:rPr>
              <a:t>or</a:t>
            </a:r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 mensagem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Comutação por pacote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pt-B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7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Serviços e Protocolos</a:t>
            </a:r>
          </a:p>
        </p:txBody>
      </p:sp>
      <p:sp>
        <p:nvSpPr>
          <p:cNvPr id="68610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065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Quais seriam as primitivas de um serviço para transmissão de dados baseado em conexões?</a:t>
            </a:r>
          </a:p>
        </p:txBody>
      </p:sp>
      <p:pic>
        <p:nvPicPr>
          <p:cNvPr id="686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97815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793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Comutação por circuito</a:t>
            </a:r>
          </a:p>
        </p:txBody>
      </p:sp>
      <p:pic>
        <p:nvPicPr>
          <p:cNvPr id="104450" name="Picture 4" descr="2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1901825"/>
            <a:ext cx="6981825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668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11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ea typeface="+mj-ea"/>
              </a:rPr>
              <a:t>Comutação por mensagem e por pacote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8763" y="6043613"/>
            <a:ext cx="87249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(a)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Circuit switching   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Message switching   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2400" kern="0" dirty="0">
                <a:latin typeface="+mn-lt"/>
                <a:ea typeface="+mn-ea"/>
                <a:cs typeface="+mn-cs"/>
              </a:rPr>
              <a:t>Packet switching</a:t>
            </a:r>
          </a:p>
        </p:txBody>
      </p:sp>
      <p:pic>
        <p:nvPicPr>
          <p:cNvPr id="105475" name="Picture 4" descr="2-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460500"/>
            <a:ext cx="538321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62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 charset="0"/>
                <a:cs typeface="DejaVu Sans" charset="0"/>
              </a:rPr>
              <a:t>Comutação por mensagem e por pacote</a:t>
            </a:r>
            <a:endParaRPr lang="en-US">
              <a:latin typeface="Arial" charset="0"/>
              <a:cs typeface="DejaVu Sans" charset="0"/>
            </a:endParaRPr>
          </a:p>
        </p:txBody>
      </p:sp>
      <p:pic>
        <p:nvPicPr>
          <p:cNvPr id="1064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9" y="1399381"/>
            <a:ext cx="8577262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9A02179-277C-5542-AA20-0F0BF7FAB117}"/>
              </a:ext>
            </a:extLst>
          </p:cNvPr>
          <p:cNvSpPr/>
          <p:nvPr/>
        </p:nvSpPr>
        <p:spPr>
          <a:xfrm>
            <a:off x="670560" y="5670550"/>
            <a:ext cx="8190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https://media.pearsoncmg.com/aw/ecs_kurose_compnetwork_7/cw/content/interactiveanimations/message-segmentation/index.html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0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Primitivas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Quais seriam as primitivas de um serviço para transmissão de dados baseado em conexões?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CONNECT()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DISCONNECT()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SEND()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RECEIVE()</a:t>
            </a:r>
          </a:p>
          <a:p>
            <a:pPr lvl="1" eaLnBrk="1" hangingPunct="1"/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Essa é uma das possibilidades!</a:t>
            </a:r>
          </a:p>
        </p:txBody>
      </p:sp>
    </p:spTree>
    <p:extLst>
      <p:ext uri="{BB962C8B-B14F-4D97-AF65-F5344CB8AC3E}">
        <p14:creationId xmlns:p14="http://schemas.microsoft.com/office/powerpoint/2010/main" val="250096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Primitivas – Exemplo do mundo real</a:t>
            </a:r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64" b="-43764"/>
          <a:stretch>
            <a:fillRect/>
          </a:stretch>
        </p:blipFill>
        <p:spPr>
          <a:xfrm>
            <a:off x="76200" y="1284288"/>
            <a:ext cx="9002713" cy="5116512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81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Classificando</a:t>
            </a:r>
            <a:r>
              <a:rPr lang="en-US" dirty="0"/>
              <a:t> as </a:t>
            </a:r>
            <a:r>
              <a:rPr lang="en-US" dirty="0" err="1"/>
              <a:t>redes</a:t>
            </a:r>
            <a:r>
              <a:rPr lang="en-US" dirty="0"/>
              <a:t> de </a:t>
            </a:r>
            <a:r>
              <a:rPr lang="en-US" dirty="0" err="1"/>
              <a:t>computadores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0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Classificação por tamanho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BAN – Body Area Network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PAN – Personal Area Network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LAN – Local Area Network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MAN – Metropolitan Area Network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WAN – Wide Area Network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SAN? – Space Area 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Body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46850" cy="4525963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Alcance de comunicação de centímetros a metros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Preocupações com: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Emissões de ondas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Consumo de energia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Simplicidade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pt-BR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Redes de sensores sem fio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Protocolos de comunicação proprietários</a:t>
            </a: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2684463"/>
            <a:ext cx="31750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presentacao Proposta AG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 0 - Introduction.pptx</Template>
  <TotalTime>1619</TotalTime>
  <Words>882</Words>
  <Application>Microsoft Macintosh PowerPoint</Application>
  <PresentationFormat>Apresentação na tela (4:3)</PresentationFormat>
  <Paragraphs>188</Paragraphs>
  <Slides>42</Slides>
  <Notes>1</Notes>
  <HiddenSlides>1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Arial</vt:lpstr>
      <vt:lpstr>Calibri</vt:lpstr>
      <vt:lpstr>Times New Roman</vt:lpstr>
      <vt:lpstr>Apresentacao Proposta AG</vt:lpstr>
      <vt:lpstr>Bitmap Image</vt:lpstr>
      <vt:lpstr>Image</vt:lpstr>
      <vt:lpstr>Redes de Computadores  Introdução</vt:lpstr>
      <vt:lpstr>Protocolo</vt:lpstr>
      <vt:lpstr>TCP – máquina de estados</vt:lpstr>
      <vt:lpstr>Serviços e Protocolos</vt:lpstr>
      <vt:lpstr>Primitivas</vt:lpstr>
      <vt:lpstr>Primitivas – Exemplo do mundo real</vt:lpstr>
      <vt:lpstr>Classificando as redes de computadores</vt:lpstr>
      <vt:lpstr>Classificação por tamanho</vt:lpstr>
      <vt:lpstr>Body Area Network</vt:lpstr>
      <vt:lpstr>Personal Area Network</vt:lpstr>
      <vt:lpstr>PAN - Aplicações</vt:lpstr>
      <vt:lpstr>PAN - Aplicações</vt:lpstr>
      <vt:lpstr>PAN - Aplicações</vt:lpstr>
      <vt:lpstr>PAN – Redes de sensores e atuadores</vt:lpstr>
      <vt:lpstr>Local Area Network</vt:lpstr>
      <vt:lpstr>Wireless Local Area Network (WLAN)</vt:lpstr>
      <vt:lpstr>Metropolitan Area network</vt:lpstr>
      <vt:lpstr>Wide Area Network</vt:lpstr>
      <vt:lpstr>Internet</vt:lpstr>
      <vt:lpstr>Cabos submarinos</vt:lpstr>
      <vt:lpstr>Cabos submarinos</vt:lpstr>
      <vt:lpstr>Space Area Network</vt:lpstr>
      <vt:lpstr>Space Area Network</vt:lpstr>
      <vt:lpstr>Classificação por tamanho - Tecnologias</vt:lpstr>
      <vt:lpstr>Classificações por tipo de transmissão</vt:lpstr>
      <vt:lpstr>Classificação por quantidade de enlaces entre fonte e destino</vt:lpstr>
      <vt:lpstr>Internet – estrutura e evolução</vt:lpstr>
      <vt:lpstr>Histórico</vt:lpstr>
      <vt:lpstr>Histórico</vt:lpstr>
      <vt:lpstr>Histórico</vt:lpstr>
      <vt:lpstr>Histórico</vt:lpstr>
      <vt:lpstr>Histórico</vt:lpstr>
      <vt:lpstr>Hoje: Internet das Coisas</vt:lpstr>
      <vt:lpstr>A estrutura da Internet</vt:lpstr>
      <vt:lpstr>A estrutura da Internet</vt:lpstr>
      <vt:lpstr>Internet acadêmica no Brasil Rede Ipê</vt:lpstr>
      <vt:lpstr>Apresentação do PowerPoint</vt:lpstr>
      <vt:lpstr>Comutação</vt:lpstr>
      <vt:lpstr>Comutação</vt:lpstr>
      <vt:lpstr>Comutação por circuito</vt:lpstr>
      <vt:lpstr>Comutação por mensagem e por pacote</vt:lpstr>
      <vt:lpstr>Comutação por mensagem e por pacote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</dc:title>
  <dc:creator>Daniel Macedo</dc:creator>
  <cp:lastModifiedBy>damacedo</cp:lastModifiedBy>
  <cp:revision>95</cp:revision>
  <dcterms:created xsi:type="dcterms:W3CDTF">2010-08-17T18:21:16Z</dcterms:created>
  <dcterms:modified xsi:type="dcterms:W3CDTF">2020-03-04T18:37:45Z</dcterms:modified>
</cp:coreProperties>
</file>